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2A87EF-3008-47E9-BBDD-D8D53D71C3EF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4397D9-4F83-4D2F-B789-04F35E56CA7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9725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397D9-4F83-4D2F-B789-04F35E56CA77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175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0BB7D-55A0-A86B-1F48-8F00C72FBA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BA5D7-365F-5E5F-A380-E2C102407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DC367-4AA6-8CF4-8294-859ABF197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17D4C-C419-45F6-95FE-931033F88350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C1618-1732-A748-86A3-F04CFCC3F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18782-5821-919B-3E80-1DBB06730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6A64C-1B6F-4B1C-A17A-D81584A671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50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435DE-E884-41ED-D0DB-BFB2D6D17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CFCFD-77E4-127D-D9BE-B829CE942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80804-61B1-03C7-68F4-FD2375D02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17D4C-C419-45F6-95FE-931033F88350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3F5AE-CB64-A42B-E81F-91C55B226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8765C-AFD0-8321-486A-C9AB3BEC5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6A64C-1B6F-4B1C-A17A-D81584A671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6123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1FC159-1C5D-14D8-720C-F79ED4D4CF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3C57B8-94CC-F701-5170-BDAD28CC13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42334-5F6B-D965-11FC-866C14007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17D4C-C419-45F6-95FE-931033F88350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C09B8-AA25-2677-45CA-8B0696DE1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902A7-3A1D-B568-6BC8-92B293FBA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6A64C-1B6F-4B1C-A17A-D81584A671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1899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5D3EB-11B8-E87F-D70D-8C64151D6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BF501-A44D-71EB-79C6-1EDEE3B80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4AEA2-E8F3-9907-8FCA-6FFCA1CEF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17D4C-C419-45F6-95FE-931033F88350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A9D0E-34F7-9F03-EAE4-469C4EBDF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9FDCA-76DA-AEB5-7151-4959C1A7D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6A64C-1B6F-4B1C-A17A-D81584A671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3763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9EF33-BE66-BB8B-C301-E86878A62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5BC7D-E756-DCDF-AF27-5489208B8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DBF52-3D8B-C9C4-B86B-4C45BD187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17D4C-C419-45F6-95FE-931033F88350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2F0D9-6BB5-3E37-C986-89DE4E0D3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ACF76-58E2-254F-A393-ECA39A1B0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6A64C-1B6F-4B1C-A17A-D81584A671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5383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983A-1526-CC63-315C-7ED43ABCD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7A87D-FDA4-995E-38B4-0B68D8B249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C0A77-1AD0-DC3B-3523-8EEDA8CEEF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CD536-4CF4-CB12-76AC-4F87E91A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17D4C-C419-45F6-95FE-931033F88350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FCFCDC-CB3C-759A-787D-26A3F123D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EEA54-3EED-1784-C708-C521E7F00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6A64C-1B6F-4B1C-A17A-D81584A671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1819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F6CC3-7EEA-000E-D449-3C519DFAD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2A7FD-3B09-BE79-66D1-734C7E992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0F9098-D550-7713-3C47-B68901DFA9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140D90-6BF7-97F4-5013-42828CD9E6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2C7BC9-D056-9D47-9DD3-9F5414084F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317E98-4469-E5D1-2C73-73EA27C01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17D4C-C419-45F6-95FE-931033F88350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2619E6-0E01-33D0-3648-95C1F672E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5357B2-14A6-82D3-5BAF-E6C7C022A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6A64C-1B6F-4B1C-A17A-D81584A671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2199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783F7-5041-A22F-7609-430D6620E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5D9B8E-235E-73F6-0DD5-CF777FD9C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17D4C-C419-45F6-95FE-931033F88350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213A31-1599-C874-4659-10C97B5B6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A48C8-168E-4D9C-C5C4-4D59D2F0F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6A64C-1B6F-4B1C-A17A-D81584A671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3561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AFDD18-9664-FF3F-CE16-3C18A39A5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17D4C-C419-45F6-95FE-931033F88350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69268A-AAE2-ED4C-07AF-2A3598D4E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76F81-92D8-5B56-7C68-1EF88A961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6A64C-1B6F-4B1C-A17A-D81584A671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5308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7794-3057-ED01-6665-9071E4C5D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A5CA3-8271-5830-19A9-F170F1C09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098182-CF5B-09A4-7E6E-8D98EFBAED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222B9F-5F2A-F858-8797-ABA2A073F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17D4C-C419-45F6-95FE-931033F88350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47A90-9282-B0D1-2ED2-CCE8526A3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0D215-7E09-3995-B1CD-5EAFDF4D2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6A64C-1B6F-4B1C-A17A-D81584A671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7069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FAB91-5935-6492-26E7-E35732A6E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CEB652-63FF-102D-C0B3-87DCC8AE1F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C3DD9-E837-2E29-3D9C-7B0F565FC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B827AF-4074-7D26-D743-7F33C5A61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17D4C-C419-45F6-95FE-931033F88350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3AA93-780D-3FFB-3996-0D02DC45E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2F3F6-F1BD-6D72-C007-DFC5BF036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6A64C-1B6F-4B1C-A17A-D81584A671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0816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08ECF4-D2AE-13DE-FF8F-38D030157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DBD17-F8BC-F1C1-80F5-9034E0D5C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8FF26-8178-5A0E-7533-4E0D50B122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17D4C-C419-45F6-95FE-931033F88350}" type="datetimeFigureOut">
              <a:rPr lang="en-IN" smtClean="0"/>
              <a:t>07-03-2025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5FBA8-1BA8-CE5E-3F35-CD889C1D7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1A9F2-A377-C407-520B-000512BA6C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6A64C-1B6F-4B1C-A17A-D81584A671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6689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shorts/lWapppx94U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373261&amp;picture=any-questions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pedia.org/chalkboard/t/thank-you.html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oleObject" Target="file:///D:\DA_15\business%20analyst\sprint%20planning.xlsx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A32C9-036E-2F94-EEC7-6F0AF2A5B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6684" y="216309"/>
            <a:ext cx="9635612" cy="2005781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3200" b="1" u="sng" kern="100" dirty="0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SETTING UP A CNC METAL CUTTING MACHINING FACTORY</a:t>
            </a:r>
            <a:br>
              <a:rPr lang="en-IN" sz="1800" b="1" kern="100" dirty="0">
                <a:solidFill>
                  <a:srgbClr val="0F4761"/>
                </a:solidFill>
                <a:effectLst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800" b="1" kern="100" dirty="0">
                <a:solidFill>
                  <a:srgbClr val="0F4761"/>
                </a:solidFill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b="1" kern="100" dirty="0">
                <a:solidFill>
                  <a:srgbClr val="0F4761"/>
                </a:solidFill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				By- Adarsh Rai</a:t>
            </a:r>
            <a:br>
              <a:rPr lang="en-IN" sz="1800" b="1" kern="100" dirty="0">
                <a:solidFill>
                  <a:srgbClr val="0F4761"/>
                </a:solidFill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BC39A3-AB2D-984C-294E-202CD1779C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8594" y="2406014"/>
            <a:ext cx="11021961" cy="4235675"/>
          </a:xfrm>
        </p:spPr>
        <p:txBody>
          <a:bodyPr>
            <a:normAutofit/>
          </a:bodyPr>
          <a:lstStyle/>
          <a:p>
            <a:pPr algn="l"/>
            <a:r>
              <a:rPr lang="en-IN" sz="2800" dirty="0">
                <a:hlinkClick r:id="rId3"/>
              </a:rPr>
              <a:t>What is CNC Machine?</a:t>
            </a:r>
            <a:endParaRPr lang="en-IN" sz="2800" dirty="0"/>
          </a:p>
          <a:p>
            <a:pPr algn="l"/>
            <a:r>
              <a:rPr lang="en-IN" dirty="0"/>
              <a:t>				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9DFB12-1D0D-2792-EDD4-8DFBEB4EB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38" y="2548680"/>
            <a:ext cx="5466736" cy="3188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30E83A-69AB-3CF9-4255-F6F193B24B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515" y="2930014"/>
            <a:ext cx="5053781" cy="264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82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5A9BA0-7839-83F9-233A-BB073A094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95947" y="766915"/>
            <a:ext cx="8259097" cy="476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72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420432E-73A0-4C00-74E0-3F1EBF3DD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54942" y="993059"/>
            <a:ext cx="8259097" cy="454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89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1FDA1-C3B2-4080-6F7D-2689859C0A9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800" b="1" u="sng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Why &amp; Where are CNC machines used?</a:t>
            </a:r>
            <a:endParaRPr lang="en-IN" b="1" u="s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8A68CB-6E38-67C4-4939-797CC2C1B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81" y="1825625"/>
            <a:ext cx="3952570" cy="241207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0682C2-8494-9A9E-A7AE-F84C49C88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351" y="1690688"/>
            <a:ext cx="3824747" cy="25470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EA8F1D-4757-1256-4726-24D87E7E24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553" y="1690687"/>
            <a:ext cx="3464696" cy="25470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4E9578-3965-3A1F-5648-00769A1B2F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983" y="4357226"/>
            <a:ext cx="3952570" cy="241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45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13B4D-AE73-38D3-3503-CA59B988D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877" y="365125"/>
            <a:ext cx="10515600" cy="1071803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sz="2800" b="1" u="sng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Business Analyst Role in setting up a factory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20C7E-EE8E-0E0B-18BA-4D4F53240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877" y="1658075"/>
            <a:ext cx="10515600" cy="4351338"/>
          </a:xfr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marL="0" indent="0" algn="ctr">
              <a:buNone/>
            </a:pPr>
            <a:r>
              <a:rPr lang="en-US" dirty="0"/>
              <a:t> 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AFDEB4-E9AC-59A0-AD89-10599A79533B}"/>
              </a:ext>
            </a:extLst>
          </p:cNvPr>
          <p:cNvSpPr/>
          <p:nvPr/>
        </p:nvSpPr>
        <p:spPr>
          <a:xfrm>
            <a:off x="5142270" y="3352800"/>
            <a:ext cx="2172929" cy="10618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BUSINESS ANALYST</a:t>
            </a:r>
            <a:endParaRPr lang="en-IN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D8F7115-3670-E886-0461-2A53DCCA3418}"/>
              </a:ext>
            </a:extLst>
          </p:cNvPr>
          <p:cNvCxnSpPr/>
          <p:nvPr/>
        </p:nvCxnSpPr>
        <p:spPr>
          <a:xfrm flipH="1">
            <a:off x="4630994" y="3883742"/>
            <a:ext cx="4719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DA03958-5D81-03F8-AC8E-149C1A88BD74}"/>
              </a:ext>
            </a:extLst>
          </p:cNvPr>
          <p:cNvCxnSpPr/>
          <p:nvPr/>
        </p:nvCxnSpPr>
        <p:spPr>
          <a:xfrm>
            <a:off x="7315199" y="3883742"/>
            <a:ext cx="5702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E3ED7D9-D69F-0A26-34DA-5D2D86330352}"/>
              </a:ext>
            </a:extLst>
          </p:cNvPr>
          <p:cNvSpPr/>
          <p:nvPr/>
        </p:nvSpPr>
        <p:spPr>
          <a:xfrm>
            <a:off x="2792360" y="3381709"/>
            <a:ext cx="1838633" cy="102044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Gathering &amp; analyzing data</a:t>
            </a:r>
            <a:endParaRPr lang="en-IN" sz="14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00FEE18-751D-6009-AEAE-0BD2038DCD7D}"/>
              </a:ext>
            </a:extLst>
          </p:cNvPr>
          <p:cNvSpPr/>
          <p:nvPr/>
        </p:nvSpPr>
        <p:spPr>
          <a:xfrm>
            <a:off x="7885471" y="3407565"/>
            <a:ext cx="1823886" cy="95235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Equipment Needs</a:t>
            </a:r>
            <a:endParaRPr lang="en-IN" sz="14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1A0874-1FC8-55BB-6958-355BAE83A520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228735" y="2762865"/>
            <a:ext cx="0" cy="589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07D0E89-DA31-64FB-EBB9-589A1432619E}"/>
              </a:ext>
            </a:extLst>
          </p:cNvPr>
          <p:cNvCxnSpPr>
            <a:cxnSpLocks/>
          </p:cNvCxnSpPr>
          <p:nvPr/>
        </p:nvCxnSpPr>
        <p:spPr>
          <a:xfrm>
            <a:off x="6219205" y="4422848"/>
            <a:ext cx="9528" cy="562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9AA34CA-F656-3DBC-3782-9AAA4477E350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228735" y="2852584"/>
            <a:ext cx="1371600" cy="500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B3B267F-AF0F-BA84-A4B6-01F4480E2471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4955458" y="2880595"/>
            <a:ext cx="1273277" cy="472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C45A88A-FD3D-D4EB-EBCB-3A03B04737C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952997" y="4414684"/>
            <a:ext cx="1275738" cy="560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D40821A-8773-D477-9194-1633846E7D92}"/>
              </a:ext>
            </a:extLst>
          </p:cNvPr>
          <p:cNvCxnSpPr>
            <a:cxnSpLocks/>
          </p:cNvCxnSpPr>
          <p:nvPr/>
        </p:nvCxnSpPr>
        <p:spPr>
          <a:xfrm>
            <a:off x="6228734" y="4414684"/>
            <a:ext cx="1371601" cy="550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342A7C45-E0C3-43B6-A062-9C1ECDDD6B03}"/>
              </a:ext>
            </a:extLst>
          </p:cNvPr>
          <p:cNvSpPr/>
          <p:nvPr/>
        </p:nvSpPr>
        <p:spPr>
          <a:xfrm>
            <a:off x="5299587" y="4994787"/>
            <a:ext cx="1928355" cy="96356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Cost structures</a:t>
            </a:r>
            <a:endParaRPr lang="en-IN" sz="140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2E57076-3E7C-0C34-B402-DEDED3D9A5B9}"/>
              </a:ext>
            </a:extLst>
          </p:cNvPr>
          <p:cNvSpPr/>
          <p:nvPr/>
        </p:nvSpPr>
        <p:spPr>
          <a:xfrm>
            <a:off x="5236910" y="1690121"/>
            <a:ext cx="1991032" cy="106188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Potential Risks</a:t>
            </a:r>
            <a:endParaRPr lang="en-IN" sz="140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55266F2-47ED-DF1A-8EA8-51141DBEF345}"/>
              </a:ext>
            </a:extLst>
          </p:cNvPr>
          <p:cNvSpPr/>
          <p:nvPr/>
        </p:nvSpPr>
        <p:spPr>
          <a:xfrm>
            <a:off x="7624910" y="2344638"/>
            <a:ext cx="1991031" cy="95235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Identifying Requirements</a:t>
            </a:r>
            <a:endParaRPr lang="en-IN" sz="140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7367342-5D1D-F8C2-E375-A808B432850C}"/>
              </a:ext>
            </a:extLst>
          </p:cNvPr>
          <p:cNvSpPr/>
          <p:nvPr/>
        </p:nvSpPr>
        <p:spPr>
          <a:xfrm>
            <a:off x="3114364" y="2275829"/>
            <a:ext cx="1838633" cy="106188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Conducting Feasibility Studies</a:t>
            </a:r>
            <a:endParaRPr lang="en-IN" sz="14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B84BC0-9F91-9F6F-7083-EF1DB5C29905}"/>
              </a:ext>
            </a:extLst>
          </p:cNvPr>
          <p:cNvSpPr/>
          <p:nvPr/>
        </p:nvSpPr>
        <p:spPr>
          <a:xfrm>
            <a:off x="7579440" y="4468010"/>
            <a:ext cx="2036501" cy="115634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Mapping Workflows</a:t>
            </a:r>
            <a:endParaRPr lang="en-IN" sz="140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3812EEC-7EBC-C6C2-ADC0-B8FE752BD63E}"/>
              </a:ext>
            </a:extLst>
          </p:cNvPr>
          <p:cNvSpPr/>
          <p:nvPr/>
        </p:nvSpPr>
        <p:spPr>
          <a:xfrm>
            <a:off x="2921410" y="4530860"/>
            <a:ext cx="2042650" cy="111876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Coordinating with Stakeholders &amp; Development Team</a:t>
            </a:r>
            <a:endParaRPr lang="en-IN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F0F204-EFAE-DB26-3C30-447E5CB41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9639"/>
            <a:ext cx="2991458" cy="422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76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B5C0F-607D-172B-5DAA-F1F80A4D138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sz="2800" b="1" u="sng" dirty="0"/>
              <a:t>Software Development Life Cycle(SDLC)</a:t>
            </a:r>
            <a:r>
              <a:rPr lang="en-US" sz="2800" b="1" dirty="0"/>
              <a:t> </a:t>
            </a:r>
            <a:r>
              <a:rPr lang="en-US" sz="2800" b="1" i="1" dirty="0"/>
              <a:t>For Setting Up a CNC Metal Cutting Machining Factory</a:t>
            </a:r>
            <a:endParaRPr lang="en-IN" sz="2800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7F724-D118-D3A9-E9D4-8F7D3A56679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SDLC cycle provides a structured approach to setting up a CNC metal cutting machining factory, ensuring thorough planning, execution, and ongoing management.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050773-3B56-483A-A98E-121319F46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865" y="2754015"/>
            <a:ext cx="6735752" cy="320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79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38AE5-48C4-C0EE-AE2C-F65D169FD3B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u="sng" dirty="0"/>
              <a:t>Agile Process Overview</a:t>
            </a:r>
            <a:endParaRPr lang="en-IN" u="sng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903550E-24D8-C3C4-84FF-9A643F3D67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6858" y="1880630"/>
            <a:ext cx="9947788" cy="43396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Project Vision and Objectives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Define overall vision and objectives.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Conduct initial stakeholder meetings.               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Identify high-level requirements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2.Requirement Gathering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Conduct workshops/interviews.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Document functional/non-functional requirements.,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Prioritize based on impact and feasibility.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 industry compliance.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3.Design and Planning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Develop factory layout and workflow.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Plan utilities (electricity, water, ventilation).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Select/source CNC machines and equipment.                     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Create phased implementation plan.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831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5CB72CC6-49E2-35A6-33AA-9B2A3339A6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04800" y="330970"/>
            <a:ext cx="11621729" cy="6124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 Implementation (Iterative Cycles)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Execute construction and setup in iterations.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 on specific deliverables per iteration.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Regular progress reviews and adjustments.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Continuous stakeholder involvement.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5. Testing and Validation (Continuous)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Perform testing/validation each iteration.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Trial runs of CNC machines.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Test IT systems and software.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Validate workflow and efficiency.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6. Launch and Deployment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Start full-scale production in phases.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Closely monitor initial phase.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Feedback mechanisms for improvement.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Ensure safety/regulatory compliance.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7. Continuous Improvement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Regular maintenance of CNC machines.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Update software/IT systems.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Ongoing training and support for staff.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Periodic audits and performance reviews.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993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461C-5566-FE76-D177-A3119162C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16" y="154154"/>
            <a:ext cx="10515600" cy="1025717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IN" sz="4000" b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Scrum Framework </a:t>
            </a:r>
            <a:endParaRPr lang="en-IN" sz="40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9E2C5C6-3A9C-8AEE-CBB4-D0D0ECDBD0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4816" y="1265063"/>
            <a:ext cx="11817006" cy="48628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Scrum is an agile framework used to manage and complete complex projects by promoting collaboration, flexibility, and continuous improvement.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Components of Scrum: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I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1.Roles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IN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Scrum Master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Team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I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Artifacts</a:t>
            </a:r>
          </a:p>
          <a:p>
            <a:pPr marL="285750" lvl="1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Backlog</a:t>
            </a:r>
          </a:p>
          <a:p>
            <a:pPr marL="285750" lvl="1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Increment</a:t>
            </a:r>
          </a:p>
          <a:p>
            <a:pPr marL="285750" lvl="1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Events</a:t>
            </a:r>
          </a:p>
          <a:p>
            <a:pPr marL="285750" lvl="1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Sprint Planning</a:t>
            </a:r>
          </a:p>
          <a:p>
            <a:pPr marL="285750" lvl="1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Daily Standup</a:t>
            </a:r>
          </a:p>
          <a:p>
            <a:pPr marL="285750" lvl="1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Sprint Review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403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86267-95A6-3F42-55EA-CDAE4F0D16C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b="1" dirty="0"/>
              <a:t>Development Team Members:</a:t>
            </a:r>
            <a:endParaRPr lang="en-IN" b="1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D0EC45C-46F2-86B2-AB50-7DD6929A4A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2458697"/>
              </p:ext>
            </p:extLst>
          </p:nvPr>
        </p:nvGraphicFramePr>
        <p:xfrm>
          <a:off x="838200" y="1825624"/>
          <a:ext cx="10931013" cy="3523124"/>
        </p:xfrm>
        <a:graphic>
          <a:graphicData uri="http://schemas.openxmlformats.org/drawingml/2006/table">
            <a:tbl>
              <a:tblPr firstRow="1" bandRow="1"/>
              <a:tblGrid>
                <a:gridCol w="3643671">
                  <a:extLst>
                    <a:ext uri="{9D8B030D-6E8A-4147-A177-3AD203B41FA5}">
                      <a16:colId xmlns:a16="http://schemas.microsoft.com/office/drawing/2014/main" val="3754493709"/>
                    </a:ext>
                  </a:extLst>
                </a:gridCol>
                <a:gridCol w="3643671">
                  <a:extLst>
                    <a:ext uri="{9D8B030D-6E8A-4147-A177-3AD203B41FA5}">
                      <a16:colId xmlns:a16="http://schemas.microsoft.com/office/drawing/2014/main" val="2253603106"/>
                    </a:ext>
                  </a:extLst>
                </a:gridCol>
                <a:gridCol w="3643671">
                  <a:extLst>
                    <a:ext uri="{9D8B030D-6E8A-4147-A177-3AD203B41FA5}">
                      <a16:colId xmlns:a16="http://schemas.microsoft.com/office/drawing/2014/main" val="3378602722"/>
                    </a:ext>
                  </a:extLst>
                </a:gridCol>
              </a:tblGrid>
              <a:tr h="6813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Mechanical Engineers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Maintenance Technicians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specialist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22573"/>
                  </a:ext>
                </a:extLst>
              </a:tr>
              <a:tr h="6813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Electrical Engineers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Procurement Specialist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Software Engineer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791796"/>
                  </a:ext>
                </a:extLst>
              </a:tr>
              <a:tr h="6813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Software Developers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Safety Officer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Network Engineer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288849"/>
                  </a:ext>
                </a:extLst>
              </a:tr>
              <a:tr h="79792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Quality Assurance Specialists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Construction manager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Training Manager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225506"/>
                  </a:ext>
                </a:extLst>
              </a:tr>
              <a:tr h="6813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Production Managers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Lead Technician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IN" sz="2000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053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8773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6281F-B93D-0CC8-9E9F-BE552B5C3D7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PRODUCT BACKLOG &amp; SPRINT’S</a:t>
            </a:r>
            <a:endParaRPr lang="en-IN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4947A52-BA58-0883-7B9C-1A75169DADF9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5746868"/>
              </p:ext>
            </p:extLst>
          </p:nvPr>
        </p:nvGraphicFramePr>
        <p:xfrm>
          <a:off x="3841750" y="1897063"/>
          <a:ext cx="4506913" cy="441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2336745" imgH="12085210" progId="Excel.Sheet.12">
                  <p:link updateAutomatic="1"/>
                </p:oleObj>
              </mc:Choice>
              <mc:Fallback>
                <p:oleObj name="Worksheet" r:id="rId2" imgW="12336745" imgH="12085210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41750" y="1897063"/>
                        <a:ext cx="4506913" cy="4414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9271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7093</TotalTime>
  <Words>408</Words>
  <Application>Microsoft Office PowerPoint</Application>
  <PresentationFormat>Widescreen</PresentationFormat>
  <Paragraphs>91</Paragraphs>
  <Slides>11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Calibri Light</vt:lpstr>
      <vt:lpstr>Times New Roman</vt:lpstr>
      <vt:lpstr>Office Theme</vt:lpstr>
      <vt:lpstr>D:\DA_15\business analyst\sprint planning.xlsx</vt:lpstr>
      <vt:lpstr>SETTING UP A CNC METAL CUTTING MACHINING FACTORY          By- Adarsh Rai </vt:lpstr>
      <vt:lpstr>Why &amp; Where are CNC machines used?</vt:lpstr>
      <vt:lpstr>Business Analyst Role in setting up a factory</vt:lpstr>
      <vt:lpstr>Software Development Life Cycle(SDLC) For Setting Up a CNC Metal Cutting Machining Factory</vt:lpstr>
      <vt:lpstr>Agile Process Overview</vt:lpstr>
      <vt:lpstr>PowerPoint Presentation</vt:lpstr>
      <vt:lpstr>Scrum Framework </vt:lpstr>
      <vt:lpstr>Development Team Members:</vt:lpstr>
      <vt:lpstr>PRODUCT BACKLOG &amp; SPRINT’S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ADARSH RAI</dc:creator>
  <cp:lastModifiedBy>ADARSH RAI</cp:lastModifiedBy>
  <cp:revision>25</cp:revision>
  <dcterms:created xsi:type="dcterms:W3CDTF">2025-02-10T07:57:20Z</dcterms:created>
  <dcterms:modified xsi:type="dcterms:W3CDTF">2025-03-07T05:40:33Z</dcterms:modified>
</cp:coreProperties>
</file>